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9" r:id="rId3"/>
    <p:sldId id="268" r:id="rId4"/>
    <p:sldId id="258" r:id="rId5"/>
    <p:sldId id="259" r:id="rId6"/>
    <p:sldId id="260" r:id="rId7"/>
    <p:sldId id="261" r:id="rId8"/>
    <p:sldId id="262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692" autoAdjust="0"/>
    <p:restoredTop sz="99462" autoAdjust="0"/>
  </p:normalViewPr>
  <p:slideViewPr>
    <p:cSldViewPr>
      <p:cViewPr>
        <p:scale>
          <a:sx n="75" d="100"/>
          <a:sy n="75" d="100"/>
        </p:scale>
        <p:origin x="-172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12AD1-A57F-4C83-87A8-A78B9350242A}" type="datetimeFigureOut">
              <a:rPr lang="fr-FR" smtClean="0"/>
              <a:pPr/>
              <a:t>12/03/2013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B7651-A9B1-4B2B-BC4B-5449646B926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B7651-A9B1-4B2B-BC4B-5449646B926E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1907C-6FB1-4A57-B06D-3448B55DCE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9D161-923D-448C-8FC9-A2B8DCC43D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17E5B-FB8E-41AD-9083-12AF5F3D49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40AA7-AC81-4828-A77E-FFB7341180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1E0AD-52A4-483F-87F4-3F82742432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05ED6-0DC6-4781-87FA-2A1CD9DCE8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01BA1-1AE1-4C4C-97E9-630CA12E98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98597-8F9B-4290-8EA9-6BD0D013C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B540B-C979-4A89-B4FA-E51A6E01DC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188C9-20C8-4498-A383-671BE32B2A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68E9-584F-4CD5-B079-20BC4412F4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1EC9508-04B8-4807-94F0-D414E077E9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14324" y="2358418"/>
            <a:ext cx="847251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 b="1" dirty="0" smtClean="0">
                <a:latin typeface="Cambria" pitchFamily="18" charset="0"/>
                <a:cs typeface="Segoe UI" pitchFamily="34" charset="0"/>
              </a:rPr>
              <a:t>MISE EN ŒUVRE DU CHM EN COTE D’IVOIRE</a:t>
            </a:r>
            <a:endParaRPr lang="fr-FR" sz="2800" b="1" dirty="0" smtClean="0">
              <a:latin typeface="Cambria" pitchFamily="18" charset="0"/>
              <a:cs typeface="Segoe U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fr-FR" sz="2800" b="1" dirty="0" smtClean="0">
                <a:latin typeface="Cambria" pitchFamily="18" charset="0"/>
                <a:cs typeface="Segoe UI" pitchFamily="34" charset="0"/>
              </a:rPr>
              <a:t>ETAT DES LIEUX  2012-2013</a:t>
            </a:r>
            <a:endParaRPr lang="fr-FR" sz="2800" b="1" dirty="0">
              <a:latin typeface="Cambria" pitchFamily="18" charset="0"/>
              <a:cs typeface="Segoe UI" pitchFamily="34" charset="0"/>
            </a:endParaRPr>
          </a:p>
        </p:txBody>
      </p:sp>
      <p:pic>
        <p:nvPicPr>
          <p:cNvPr id="5" name="Image 4" descr="singe"/>
          <p:cNvPicPr/>
          <p:nvPr/>
        </p:nvPicPr>
        <p:blipFill>
          <a:blip r:embed="rId2"/>
          <a:srcRect t="16762"/>
          <a:stretch>
            <a:fillRect/>
          </a:stretch>
        </p:blipFill>
        <p:spPr bwMode="auto">
          <a:xfrm>
            <a:off x="6357950" y="3643314"/>
            <a:ext cx="2286016" cy="1928826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Image 5" descr="EPSN008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714752"/>
            <a:ext cx="2428892" cy="18573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714876" y="5715016"/>
            <a:ext cx="42862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Courier New" pitchFamily="49" charset="0"/>
                <a:cs typeface="Courier New" pitchFamily="49" charset="0"/>
              </a:rPr>
              <a:t>Présenté par </a:t>
            </a:r>
            <a:r>
              <a:rPr lang="fr-FR" sz="1800" b="1" dirty="0" smtClean="0">
                <a:latin typeface="Courier New" pitchFamily="49" charset="0"/>
                <a:cs typeface="Courier New" pitchFamily="49" charset="0"/>
              </a:rPr>
              <a:t>OUATTARA </a:t>
            </a:r>
            <a:r>
              <a:rPr lang="fr-FR" sz="1800" b="1" dirty="0" err="1" smtClean="0">
                <a:latin typeface="Courier New" pitchFamily="49" charset="0"/>
                <a:cs typeface="Courier New" pitchFamily="49" charset="0"/>
              </a:rPr>
              <a:t>Djakalia</a:t>
            </a:r>
            <a:r>
              <a:rPr lang="fr-FR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fr-FR" sz="1400" b="1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fr-FR" sz="1400" b="1" i="1" dirty="0" smtClean="0">
                <a:latin typeface="Courier New" pitchFamily="49" charset="0"/>
                <a:cs typeface="Courier New" pitchFamily="49" charset="0"/>
              </a:rPr>
              <a:t>Centre National de Floristique </a:t>
            </a:r>
          </a:p>
          <a:p>
            <a:pPr algn="ctr"/>
            <a:r>
              <a:rPr lang="fr-FR" sz="1400" b="1" i="1" dirty="0" smtClean="0">
                <a:latin typeface="Courier New" pitchFamily="49" charset="0"/>
                <a:cs typeface="Courier New" pitchFamily="49" charset="0"/>
              </a:rPr>
              <a:t>Côte d’Ivoire</a:t>
            </a:r>
            <a:endParaRPr lang="fr-FR" sz="1100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214546" y="857232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66700" algn="l"/>
                <a:tab pos="355600" algn="l"/>
              </a:tabLst>
            </a:pPr>
            <a:r>
              <a:rPr lang="fr-FR" sz="1800" b="1" dirty="0" smtClean="0">
                <a:latin typeface="Tempus Sans ITC" pitchFamily="82" charset="0"/>
              </a:rPr>
              <a:t>La biodiversité, c’est la vie</a:t>
            </a:r>
          </a:p>
          <a:p>
            <a:pPr algn="ctr"/>
            <a:r>
              <a:rPr lang="fr-FR" sz="1800" b="1" dirty="0" smtClean="0">
                <a:latin typeface="Tempus Sans ITC" pitchFamily="82" charset="0"/>
              </a:rPr>
              <a:t>     La biodiversité, c’est notre vie</a:t>
            </a:r>
            <a:endParaRPr lang="fr-FR" sz="1800" b="1" dirty="0">
              <a:latin typeface="Tempus Sans ITC" pitchFamily="82" charset="0"/>
            </a:endParaRPr>
          </a:p>
        </p:txBody>
      </p:sp>
      <p:pic>
        <p:nvPicPr>
          <p:cNvPr id="11" name="Imag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42853"/>
            <a:ext cx="1428760" cy="1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1406" y="5715016"/>
            <a:ext cx="392909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Trebuchet MS" pitchFamily="34" charset="0"/>
                <a:cs typeface="Tahoma" pitchFamily="34" charset="0"/>
              </a:rPr>
              <a:t>Atelier régional Africain  sur le  Centre d’Echange d’Informations (CHM) sous la Convention sur la Diversité Biologique</a:t>
            </a:r>
          </a:p>
          <a:p>
            <a:pPr algn="ctr"/>
            <a:endParaRPr lang="fr-FR" sz="800" b="1" dirty="0" smtClean="0">
              <a:latin typeface="Trebuchet MS" pitchFamily="34" charset="0"/>
              <a:cs typeface="Tahoma" pitchFamily="34" charset="0"/>
            </a:endParaRPr>
          </a:p>
          <a:p>
            <a:pPr algn="ctr"/>
            <a:r>
              <a:rPr lang="fr-FR" sz="1200" b="1" dirty="0" smtClean="0">
                <a:latin typeface="Trebuchet MS" pitchFamily="34" charset="0"/>
                <a:cs typeface="Tahoma" pitchFamily="34" charset="0"/>
              </a:rPr>
              <a:t>Marrakech, Maroc, du 11 au 14 Mars 2013</a:t>
            </a:r>
            <a:endParaRPr lang="fr-FR" sz="1200" b="1" dirty="0">
              <a:latin typeface="Trebuchet MS" pitchFamily="34" charset="0"/>
              <a:cs typeface="Tahoma" pitchFamily="34" charset="0"/>
            </a:endParaRPr>
          </a:p>
        </p:txBody>
      </p:sp>
      <p:pic>
        <p:nvPicPr>
          <p:cNvPr id="2051" name="Picture 3" descr="armoirie-c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42852"/>
            <a:ext cx="178594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P1170367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785786" y="3686177"/>
            <a:ext cx="2643206" cy="18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42845" y="500041"/>
          <a:ext cx="8786874" cy="5891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907"/>
                <a:gridCol w="5010432"/>
                <a:gridCol w="2510535"/>
              </a:tblGrid>
              <a:tr h="320047">
                <a:tc>
                  <a:txBody>
                    <a:bodyPr/>
                    <a:lstStyle/>
                    <a:p>
                      <a:r>
                        <a:rPr lang="fr-FR" dirty="0" smtClean="0"/>
                        <a:t>Période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Activités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Acteurs </a:t>
                      </a:r>
                      <a:endParaRPr lang="fr-FR" dirty="0"/>
                    </a:p>
                  </a:txBody>
                  <a:tcPr/>
                </a:tc>
              </a:tr>
              <a:tr h="1680244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17 au 19 décembre 2012;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PARTICIPATION </a:t>
                      </a:r>
                      <a:r>
                        <a:rPr lang="fr-FR" sz="2000" b="1" dirty="0" smtClean="0"/>
                        <a:t>A L’Atelier de lancement du processus de révision et de mise à jour de la stratégie et du plan d'action nationaux pour la diversité biologique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dirty="0" smtClean="0"/>
                        <a:t>PF CBD,</a:t>
                      </a:r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PF</a:t>
                      </a:r>
                      <a:r>
                        <a:rPr lang="fr-FR" sz="2000" b="1" baseline="0" dirty="0" smtClean="0">
                          <a:solidFill>
                            <a:srgbClr val="FF0000"/>
                          </a:solidFill>
                        </a:rPr>
                        <a:t> CHM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PF APA, </a:t>
                      </a:r>
                      <a:r>
                        <a:rPr lang="fr-FR" sz="2000" baseline="0" dirty="0" err="1" smtClean="0"/>
                        <a:t>Univ</a:t>
                      </a:r>
                      <a:r>
                        <a:rPr lang="fr-FR" sz="2000" baseline="0" dirty="0" smtClean="0"/>
                        <a:t>./</a:t>
                      </a:r>
                      <a:r>
                        <a:rPr lang="fr-FR" sz="2000" baseline="0" dirty="0" err="1" smtClean="0"/>
                        <a:t>Inst</a:t>
                      </a:r>
                      <a:r>
                        <a:rPr lang="fr-FR" sz="2000" baseline="0" dirty="0" smtClean="0"/>
                        <a:t>. de recherches,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Ministères techniques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Société civile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Presse/Médias</a:t>
                      </a:r>
                      <a:endParaRPr lang="fr-FR" sz="2000" dirty="0"/>
                    </a:p>
                  </a:txBody>
                  <a:tcPr/>
                </a:tc>
              </a:tr>
              <a:tr h="1733585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5 au 7 février 2013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PARTICIPATION</a:t>
                      </a:r>
                      <a:r>
                        <a:rPr lang="fr-FR" sz="2000" b="1" dirty="0" smtClean="0"/>
                        <a:t> A l’Atelier de validation de l'évaluation de la diversité biologique nationale et sa relation avec le bien-être humain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dirty="0" smtClean="0"/>
                        <a:t>PF CBD,</a:t>
                      </a:r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PF</a:t>
                      </a:r>
                      <a:r>
                        <a:rPr lang="fr-FR" sz="2000" b="1" baseline="0" dirty="0" smtClean="0">
                          <a:solidFill>
                            <a:srgbClr val="FF0000"/>
                          </a:solidFill>
                        </a:rPr>
                        <a:t> CHM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PF APA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Universités/Instituts de recherches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Ministères techniques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000" baseline="0" dirty="0" smtClean="0"/>
                        <a:t>Société civile</a:t>
                      </a:r>
                    </a:p>
                    <a:p>
                      <a:endParaRPr lang="fr-FR" sz="400" dirty="0"/>
                    </a:p>
                  </a:txBody>
                  <a:tcPr/>
                </a:tc>
              </a:tr>
              <a:tr h="1623975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16</a:t>
                      </a:r>
                      <a:r>
                        <a:rPr lang="fr-FR" sz="2000" baseline="0" dirty="0" smtClean="0"/>
                        <a:t> octobre </a:t>
                      </a:r>
                      <a:r>
                        <a:rPr lang="fr-FR" sz="2000" dirty="0" smtClean="0"/>
                        <a:t>2012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/>
                        <a:t>Visite aux contributeurs du CHM</a:t>
                      </a:r>
                    </a:p>
                    <a:p>
                      <a:pPr algn="ctr"/>
                      <a:r>
                        <a:rPr lang="fr-FR" sz="2000" b="1" dirty="0" smtClean="0"/>
                        <a:t>(CNF</a:t>
                      </a:r>
                      <a:r>
                        <a:rPr lang="fr-FR" sz="2000" b="1" baseline="0" dirty="0" smtClean="0"/>
                        <a:t> + quelques chercheurs)</a:t>
                      </a:r>
                      <a:endParaRPr lang="fr-FR" sz="2000" b="1" dirty="0" smtClean="0"/>
                    </a:p>
                    <a:p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PF</a:t>
                      </a:r>
                      <a:r>
                        <a:rPr lang="fr-FR" sz="2000" b="1" baseline="0" dirty="0" smtClean="0">
                          <a:solidFill>
                            <a:srgbClr val="FF0000"/>
                          </a:solidFill>
                        </a:rPr>
                        <a:t> CHM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00034" y="500042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CONTRAINTE MAJEURE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071546"/>
            <a:ext cx="90011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3200" b="1" dirty="0" smtClean="0">
                <a:solidFill>
                  <a:srgbClr val="FF0000"/>
                </a:solidFill>
              </a:rPr>
              <a:t>Crise post-électorale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/>
            <a:endParaRPr lang="fr-FR" b="1" dirty="0" smtClean="0">
              <a:solidFill>
                <a:srgbClr val="FF0000"/>
              </a:solidFill>
            </a:endParaRPr>
          </a:p>
          <a:p>
            <a:pPr marL="914400" lvl="1" indent="-457200">
              <a:buAutoNum type="arabicPeriod"/>
            </a:pPr>
            <a:r>
              <a:rPr lang="fr-FR" dirty="0" smtClean="0"/>
              <a:t>Paralysie de toutes les activités administratives/Recherches, Coopération, </a:t>
            </a:r>
            <a:r>
              <a:rPr lang="fr-FR" dirty="0" err="1" smtClean="0"/>
              <a:t>etc</a:t>
            </a:r>
            <a:r>
              <a:rPr lang="fr-FR" dirty="0" smtClean="0"/>
              <a:t>  1</a:t>
            </a:r>
            <a:r>
              <a:rPr lang="fr-FR" baseline="30000" dirty="0" smtClean="0"/>
              <a:t>er</a:t>
            </a:r>
            <a:r>
              <a:rPr lang="fr-FR" dirty="0" smtClean="0"/>
              <a:t>/</a:t>
            </a:r>
            <a:r>
              <a:rPr lang="fr-FR" dirty="0" err="1" smtClean="0"/>
              <a:t>déc</a:t>
            </a:r>
            <a:r>
              <a:rPr lang="fr-FR" dirty="0" smtClean="0"/>
              <a:t> 2010 – 30 Avril </a:t>
            </a:r>
            <a:r>
              <a:rPr lang="fr-FR" dirty="0" smtClean="0"/>
              <a:t>2011</a:t>
            </a:r>
          </a:p>
          <a:p>
            <a:pPr marL="914400" lvl="1" indent="-457200">
              <a:buAutoNum type="arabicPeriod"/>
            </a:pPr>
            <a:endParaRPr lang="fr-FR" dirty="0" smtClean="0"/>
          </a:p>
          <a:p>
            <a:pPr marL="914400" lvl="1" indent="-457200">
              <a:buAutoNum type="arabicPeriod"/>
            </a:pPr>
            <a:r>
              <a:rPr lang="fr-FR" dirty="0" smtClean="0"/>
              <a:t>Réhabilitation de l’administration </a:t>
            </a:r>
            <a:r>
              <a:rPr lang="fr-FR" dirty="0" err="1" smtClean="0"/>
              <a:t>Mai-Décembre</a:t>
            </a:r>
            <a:r>
              <a:rPr lang="fr-FR" dirty="0" smtClean="0"/>
              <a:t> 2011 (en cours</a:t>
            </a:r>
            <a:r>
              <a:rPr lang="fr-FR" dirty="0" smtClean="0"/>
              <a:t>)</a:t>
            </a:r>
          </a:p>
          <a:p>
            <a:pPr marL="914400" lvl="1" indent="-457200">
              <a:buAutoNum type="arabicPeriod"/>
            </a:pPr>
            <a:endParaRPr lang="fr-FR" dirty="0" smtClean="0"/>
          </a:p>
          <a:p>
            <a:pPr marL="914400" lvl="1" indent="-457200">
              <a:buAutoNum type="arabicPeriod"/>
            </a:pPr>
            <a:r>
              <a:rPr lang="fr-FR" dirty="0" smtClean="0"/>
              <a:t>Changement de Ministres  en charge de la BD (03 Ministres en deux ans)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4282" y="0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PERSPECTIVES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14282" y="571480"/>
          <a:ext cx="8501122" cy="5833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777"/>
                <a:gridCol w="2390938"/>
                <a:gridCol w="1505407"/>
              </a:tblGrid>
              <a:tr h="591445">
                <a:tc>
                  <a:txBody>
                    <a:bodyPr/>
                    <a:lstStyle/>
                    <a:p>
                      <a:r>
                        <a:rPr lang="fr-FR" dirty="0" smtClean="0"/>
                        <a:t>ACTIONS A MENER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PÉRIODE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ACTEURS</a:t>
                      </a:r>
                      <a:r>
                        <a:rPr lang="fr-FR" baseline="0" dirty="0" smtClean="0"/>
                        <a:t> CLÉS</a:t>
                      </a:r>
                      <a:endParaRPr lang="fr-FR" dirty="0"/>
                    </a:p>
                  </a:txBody>
                  <a:tcPr/>
                </a:tc>
              </a:tr>
              <a:tr h="779708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Formaliser la désignation  du nouveau Point Focal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Toute</a:t>
                      </a:r>
                      <a:r>
                        <a:rPr lang="fr-FR" baseline="0" dirty="0" smtClean="0"/>
                        <a:t> l’année 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PF CBD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009104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Organiser une réunion de remobilisation des acteurs/contributeurs du CHM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Mars 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PF Provisoire</a:t>
                      </a:r>
                    </a:p>
                    <a:p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Mettre sur le site les résultats publiés sur la Biodiversité dans les </a:t>
                      </a:r>
                      <a:r>
                        <a:rPr lang="fr-FR" b="1" dirty="0" err="1" smtClean="0">
                          <a:solidFill>
                            <a:srgbClr val="002060"/>
                          </a:solidFill>
                        </a:rPr>
                        <a:t>Univ</a:t>
                      </a:r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. Et Centres de recherches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Mars- Juin 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PF Provisoire</a:t>
                      </a:r>
                    </a:p>
                    <a:p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Renforcer la liaison avec le PF APA et BIOSECURITE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Mars-Décembre 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PF Provisoire</a:t>
                      </a:r>
                    </a:p>
                    <a:p>
                      <a:endParaRPr lang="fr-FR" sz="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4922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REDIGER LES PROJETS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PF Provisoire</a:t>
                      </a:r>
                    </a:p>
                    <a:p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4922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Maîtriser</a:t>
                      </a:r>
                      <a:r>
                        <a:rPr lang="fr-FR" b="1" baseline="0" dirty="0" smtClean="0">
                          <a:solidFill>
                            <a:srgbClr val="002060"/>
                          </a:solidFill>
                        </a:rPr>
                        <a:t> le PTK et les nouvelles Technologies pour mieux animer le site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Mars-Juin 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HAN et PF Provisoire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0" descr="EPSN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8188" y="500043"/>
            <a:ext cx="5847084" cy="396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071538" y="4643446"/>
            <a:ext cx="6786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 smtClean="0"/>
              <a:t>Coord</a:t>
            </a:r>
            <a:r>
              <a:rPr lang="fr-FR" sz="1800" dirty="0" smtClean="0"/>
              <a:t> : 29P805291 UTM 1156413</a:t>
            </a:r>
          </a:p>
          <a:p>
            <a:r>
              <a:rPr lang="fr-FR" sz="1800" dirty="0" smtClean="0"/>
              <a:t>(Espèce rare et menacée d'extinction selon AKE-ASSI, 1998)</a:t>
            </a:r>
          </a:p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57159" y="5715016"/>
          <a:ext cx="8429683" cy="274320"/>
        </p:xfrm>
        <a:graphic>
          <a:graphicData uri="http://schemas.openxmlformats.org/drawingml/2006/table">
            <a:tbl>
              <a:tblPr/>
              <a:tblGrid>
                <a:gridCol w="4964426"/>
                <a:gridCol w="1901111"/>
                <a:gridCol w="717558"/>
                <a:gridCol w="846588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i="1">
                          <a:latin typeface="Times New Roman"/>
                          <a:ea typeface="Times New Roman"/>
                          <a:cs typeface="Times New Roman"/>
                        </a:rPr>
                        <a:t>Syzygium guineense var. guineense (Willd.) DC.</a:t>
                      </a:r>
                      <a:endParaRPr lang="fr-FR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latin typeface="Times New Roman"/>
                          <a:ea typeface="Times New Roman"/>
                          <a:cs typeface="Times New Roman"/>
                        </a:rPr>
                        <a:t>Myrtaceae</a:t>
                      </a:r>
                      <a:endParaRPr lang="fr-FR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latin typeface="Times New Roman"/>
                          <a:ea typeface="Times New Roman"/>
                          <a:cs typeface="Times New Roman"/>
                        </a:rPr>
                        <a:t>mp</a:t>
                      </a:r>
                      <a:endParaRPr lang="fr-FR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>
                          <a:latin typeface="Times New Roman"/>
                          <a:ea typeface="Times New Roman"/>
                          <a:cs typeface="Times New Roman"/>
                        </a:rPr>
                        <a:t>SZ</a:t>
                      </a:r>
                      <a:endParaRPr lang="fr-FR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10605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785794"/>
            <a:ext cx="3714776" cy="39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P10605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85794"/>
            <a:ext cx="3794711" cy="389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642910" y="5786454"/>
          <a:ext cx="8143932" cy="365760"/>
        </p:xfrm>
        <a:graphic>
          <a:graphicData uri="http://schemas.openxmlformats.org/drawingml/2006/table">
            <a:tbl>
              <a:tblPr/>
              <a:tblGrid>
                <a:gridCol w="4796140"/>
                <a:gridCol w="1836667"/>
                <a:gridCol w="693234"/>
                <a:gridCol w="817891"/>
              </a:tblGrid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1" i="1">
                          <a:latin typeface="Times New Roman"/>
                          <a:ea typeface="Times New Roman"/>
                          <a:cs typeface="Times New Roman"/>
                        </a:rPr>
                        <a:t>Mitragyna inermis (Willd.) Kuntze</a:t>
                      </a:r>
                      <a:endParaRPr lang="fr-FR" sz="3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b="1">
                          <a:latin typeface="Times New Roman"/>
                          <a:ea typeface="Times New Roman"/>
                          <a:cs typeface="Times New Roman"/>
                        </a:rPr>
                        <a:t>Rubiaceae</a:t>
                      </a:r>
                      <a:endParaRPr lang="fr-FR" sz="3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b="1">
                          <a:latin typeface="Times New Roman"/>
                          <a:ea typeface="Times New Roman"/>
                          <a:cs typeface="Times New Roman"/>
                        </a:rPr>
                        <a:t>mp</a:t>
                      </a:r>
                      <a:endParaRPr lang="fr-FR" sz="3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1" dirty="0">
                          <a:latin typeface="Times New Roman"/>
                          <a:ea typeface="Times New Roman"/>
                          <a:cs typeface="Times New Roman"/>
                        </a:rPr>
                        <a:t>SZ</a:t>
                      </a:r>
                      <a:endParaRPr lang="fr-FR" sz="3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29" descr="EPSN01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4714907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429256" y="5000636"/>
            <a:ext cx="371474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Coord :29P796305 UTM1150548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428860" y="5572141"/>
            <a:ext cx="29051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Coord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 :29P796305 UTM1150548</a:t>
            </a:r>
            <a:endParaRPr kumimoji="0" lang="fr-F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428596" y="6429396"/>
          <a:ext cx="8072494" cy="304800"/>
        </p:xfrm>
        <a:graphic>
          <a:graphicData uri="http://schemas.openxmlformats.org/drawingml/2006/table">
            <a:tbl>
              <a:tblPr/>
              <a:tblGrid>
                <a:gridCol w="4754069"/>
                <a:gridCol w="1820556"/>
                <a:gridCol w="687153"/>
                <a:gridCol w="810716"/>
              </a:tblGrid>
              <a:tr h="214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Amorphophallus </a:t>
                      </a:r>
                      <a:r>
                        <a:rPr lang="fr-FR" sz="20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accrenscens</a:t>
                      </a:r>
                      <a:r>
                        <a:rPr lang="fr-FR" sz="20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N.E. Br.</a:t>
                      </a:r>
                      <a:endParaRPr lang="fr-FR" sz="3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b="1">
                          <a:latin typeface="Times New Roman"/>
                          <a:ea typeface="Times New Roman"/>
                          <a:cs typeface="Times New Roman"/>
                        </a:rPr>
                        <a:t>Araceae</a:t>
                      </a:r>
                      <a:endParaRPr lang="fr-FR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b="1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fr-FR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b="1" dirty="0">
                          <a:latin typeface="Times New Roman"/>
                          <a:ea typeface="Times New Roman"/>
                          <a:cs typeface="Times New Roman"/>
                        </a:rPr>
                        <a:t>GCW</a:t>
                      </a:r>
                      <a:endParaRPr lang="fr-FR" sz="3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ephalophus zebr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407196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oiseau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357562"/>
            <a:ext cx="3857652" cy="285752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86380" y="85723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MERCI</a:t>
            </a:r>
            <a:endParaRPr lang="fr-FR" sz="36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28596" y="3714752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POUR VOTRE AIMABLE  ATTENTION 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3071810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RAPPEL DES AXES STRATEGIQUES 2010  -2013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85720" y="2143116"/>
            <a:ext cx="8305800" cy="10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fr-FR" b="1" dirty="0" smtClean="0">
                <a:latin typeface="Segoe UI" pitchFamily="34" charset="0"/>
                <a:cs typeface="Segoe UI" pitchFamily="34" charset="0"/>
              </a:rPr>
              <a:t>Absence d’une stratégie opérationnelle d’échange d’informations sur la diversité biologique</a:t>
            </a:r>
            <a:endParaRPr lang="fr-FR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28596" y="785794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PROBLEME PRINCIPAL A RESOUDRE</a:t>
            </a:r>
            <a:endParaRPr lang="fr-F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  <a:cs typeface="Segoe UI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857884" y="6355699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1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100" b="1" dirty="0" smtClean="0">
                <a:latin typeface="Tempus Sans ITC" pitchFamily="82" charset="0"/>
              </a:rPr>
              <a:t>                      La biodiversité, c’est notre vie</a:t>
            </a:r>
            <a:endParaRPr lang="fr-FR" sz="1100" b="1" dirty="0">
              <a:latin typeface="Tempus Sans ITC" pitchFamily="82" charset="0"/>
            </a:endParaRPr>
          </a:p>
        </p:txBody>
      </p:sp>
      <p:sp>
        <p:nvSpPr>
          <p:cNvPr id="6" name="Flèche vers le bas 5"/>
          <p:cNvSpPr/>
          <p:nvPr/>
        </p:nvSpPr>
        <p:spPr>
          <a:xfrm>
            <a:off x="3500430" y="3429000"/>
            <a:ext cx="64294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14282" y="4429132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CHM : </a:t>
            </a:r>
            <a:r>
              <a:rPr lang="fr-FR" sz="2800" b="1" dirty="0" smtClean="0">
                <a:solidFill>
                  <a:srgbClr val="FF0000"/>
                </a:solidFill>
              </a:rPr>
              <a:t>Mal connu et sous utilisé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04800" y="1214422"/>
            <a:ext cx="830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dirty="0">
                <a:latin typeface="Segoe UI" pitchFamily="34" charset="0"/>
                <a:cs typeface="Segoe UI" pitchFamily="34" charset="0"/>
              </a:rPr>
              <a:t>	</a:t>
            </a:r>
            <a:r>
              <a:rPr lang="fr-FR" dirty="0" smtClean="0">
                <a:latin typeface="Segoe UI" pitchFamily="34" charset="0"/>
                <a:cs typeface="Segoe UI" pitchFamily="34" charset="0"/>
              </a:rPr>
              <a:t>Les 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axes stratégiques opérationnelles à prendre s’inscrivent dans une démarche à long terme comprenant trois (3) phases :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57158" y="57148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AXES </a:t>
            </a: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STRATÉGIQUES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2894484"/>
            <a:ext cx="8305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buAutoNum type="arabicPeriod"/>
            </a:pPr>
            <a:r>
              <a:rPr lang="fr-FR" dirty="0" smtClean="0">
                <a:latin typeface="Segoe UI" pitchFamily="34" charset="0"/>
                <a:cs typeface="Segoe UI" pitchFamily="34" charset="0"/>
              </a:rPr>
              <a:t> Phase 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d’identification des agents des structures  collaboratrices, des signatures de partenariat, des inventaires, </a:t>
            </a:r>
            <a:r>
              <a:rPr lang="fr-FR" dirty="0" smtClean="0">
                <a:latin typeface="Segoe UI" pitchFamily="34" charset="0"/>
                <a:cs typeface="Segoe UI" pitchFamily="34" charset="0"/>
              </a:rPr>
              <a:t>des séances  d'informations, des collectes de  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données, … </a:t>
            </a:r>
            <a:endParaRPr lang="fr-FR" dirty="0" smtClean="0">
              <a:latin typeface="Segoe UI" pitchFamily="34" charset="0"/>
              <a:cs typeface="Segoe UI" pitchFamily="34" charset="0"/>
            </a:endParaRPr>
          </a:p>
          <a:p>
            <a:pPr marL="622300" indent="-622300" algn="just">
              <a:spcBef>
                <a:spcPct val="50000"/>
              </a:spcBef>
            </a:pPr>
            <a:r>
              <a:rPr lang="fr-FR" dirty="0" smtClean="0">
                <a:latin typeface="Segoe UI" pitchFamily="34" charset="0"/>
                <a:cs typeface="Segoe UI" pitchFamily="34" charset="0"/>
              </a:rPr>
              <a:t>2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. Phase d’exécution des mesures stratégiques opérationnelles </a:t>
            </a:r>
            <a:r>
              <a:rPr lang="fr-FR" dirty="0" smtClean="0">
                <a:latin typeface="Segoe UI" pitchFamily="34" charset="0"/>
                <a:cs typeface="Segoe UI" pitchFamily="34" charset="0"/>
              </a:rPr>
              <a:t>;</a:t>
            </a:r>
          </a:p>
          <a:p>
            <a:pPr algn="just">
              <a:spcBef>
                <a:spcPct val="50000"/>
              </a:spcBef>
            </a:pPr>
            <a:r>
              <a:rPr lang="fr-FR" dirty="0" smtClean="0">
                <a:latin typeface="Segoe UI" pitchFamily="34" charset="0"/>
                <a:cs typeface="Segoe UI" pitchFamily="34" charset="0"/>
              </a:rPr>
              <a:t>3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. </a:t>
            </a:r>
            <a:r>
              <a:rPr lang="fr-FR" dirty="0" smtClean="0">
                <a:latin typeface="Segoe UI" pitchFamily="34" charset="0"/>
                <a:cs typeface="Segoe UI" pitchFamily="34" charset="0"/>
              </a:rPr>
              <a:t>    Phase </a:t>
            </a:r>
            <a:r>
              <a:rPr lang="fr-FR" dirty="0">
                <a:latin typeface="Segoe UI" pitchFamily="34" charset="0"/>
                <a:cs typeface="Segoe UI" pitchFamily="34" charset="0"/>
              </a:rPr>
              <a:t>de suivi.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786446" y="614364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4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400" b="1" dirty="0" smtClean="0">
                <a:latin typeface="Tempus Sans ITC" pitchFamily="82" charset="0"/>
              </a:rPr>
              <a:t>La biodiversité, c’est notre vie</a:t>
            </a:r>
            <a:endParaRPr lang="fr-FR" sz="1400" b="1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Objectifs / PRODUITS / ACTIVITES</a:t>
            </a:r>
          </a:p>
        </p:txBody>
      </p:sp>
      <p:graphicFrame>
        <p:nvGraphicFramePr>
          <p:cNvPr id="5289" name="Group 169"/>
          <p:cNvGraphicFramePr>
            <a:graphicFrameLocks noGrp="1"/>
          </p:cNvGraphicFramePr>
          <p:nvPr/>
        </p:nvGraphicFramePr>
        <p:xfrm>
          <a:off x="457200" y="1143000"/>
          <a:ext cx="8153400" cy="3616960"/>
        </p:xfrm>
        <a:graphic>
          <a:graphicData uri="http://schemas.openxmlformats.org/drawingml/2006/table">
            <a:tbl>
              <a:tblPr/>
              <a:tblGrid>
                <a:gridCol w="2032000"/>
                <a:gridCol w="2154238"/>
                <a:gridCol w="39671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OBJECTIFS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PRODUITS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ACTIVITES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Créer un site web fonctionnel, riche et accessible à tous les utilisateurs et disséminer les résultats au niveau national et international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Site web créé, fonctionnel et accessible à tous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Veiller à la connexion régulière à Internet du point focal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d’un agent responsable du site et du suivi des statistiques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d’un agent responsable de l’enrichissement et du suivi régulier du site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4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Faire la promotion du site CHM-CI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5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Encourager les structures utilisatrices potentielles à disposer d’internet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857884" y="6355699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1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100" b="1" dirty="0" smtClean="0">
                <a:latin typeface="Tempus Sans ITC" pitchFamily="82" charset="0"/>
              </a:rPr>
              <a:t>                      La biodiversité, c’est notre vie</a:t>
            </a:r>
            <a:endParaRPr lang="fr-FR" sz="1100" b="1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83" name="Group 139"/>
          <p:cNvGraphicFramePr>
            <a:graphicFrameLocks noGrp="1"/>
          </p:cNvGraphicFramePr>
          <p:nvPr/>
        </p:nvGraphicFramePr>
        <p:xfrm>
          <a:off x="457200" y="1143000"/>
          <a:ext cx="8153400" cy="4927600"/>
        </p:xfrm>
        <a:graphic>
          <a:graphicData uri="http://schemas.openxmlformats.org/drawingml/2006/table">
            <a:tbl>
              <a:tblPr/>
              <a:tblGrid>
                <a:gridCol w="2032000"/>
                <a:gridCol w="2082800"/>
                <a:gridCol w="40386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OBJECTIFS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PRODUITS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ACTIVITES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2.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Poser les bases d’une gestion en réseau des données et des informations sur la DB sous la coordination du CHM au niveau national et international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1.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Capacité du point focal renforcée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1.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 Equipement du point focal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Formation de l’agent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Elaboration des outils de gestion (protocole, etc.)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4.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Définition des missions, des tâches et des résultats attendus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2.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Cadre de collaboration établi avec les structures et autres acteurs fournisseurs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1.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Identification des structures collaboratrices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des agents collaborateurs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Signature de partenariats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4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Définition des missions des tâches et des résultats attendus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5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Organisation de réunions annuelles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857884" y="6355699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1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100" b="1" dirty="0" smtClean="0">
                <a:latin typeface="Tempus Sans ITC" pitchFamily="82" charset="0"/>
              </a:rPr>
              <a:t>                      La biodiversité, c’est notre vie</a:t>
            </a:r>
            <a:endParaRPr lang="fr-FR" sz="1100" b="1" dirty="0">
              <a:latin typeface="Tempus Sans ITC" pitchFamily="82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Objectifs / PRODUITS / ACTIVITES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3" name="Group 35"/>
          <p:cNvGraphicFramePr>
            <a:graphicFrameLocks noGrp="1"/>
          </p:cNvGraphicFramePr>
          <p:nvPr/>
        </p:nvGraphicFramePr>
        <p:xfrm>
          <a:off x="457200" y="1143000"/>
          <a:ext cx="8153400" cy="2550160"/>
        </p:xfrm>
        <a:graphic>
          <a:graphicData uri="http://schemas.openxmlformats.org/drawingml/2006/table">
            <a:tbl>
              <a:tblPr/>
              <a:tblGrid>
                <a:gridCol w="2032000"/>
                <a:gridCol w="2616200"/>
                <a:gridCol w="35052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OBJECTIFS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PRODUITS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ACTIVITES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Mobilisation des acteurs nationaux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Elaboration des thèmes de travail et des orientations des 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des thèmes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des responsables thématiques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Définition des missions, des tâches et des résultats attendus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4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Organisation de réunions annuelles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Objectifs / PRODUITS / ACTIVITES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857884" y="6355699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1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100" b="1" dirty="0" smtClean="0">
                <a:latin typeface="Tempus Sans ITC" pitchFamily="82" charset="0"/>
              </a:rPr>
              <a:t>                      La biodiversité, c’est notre vie</a:t>
            </a:r>
            <a:endParaRPr lang="fr-FR" sz="1100" b="1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139"/>
          <p:cNvGraphicFramePr>
            <a:graphicFrameLocks noGrp="1"/>
          </p:cNvGraphicFramePr>
          <p:nvPr/>
        </p:nvGraphicFramePr>
        <p:xfrm>
          <a:off x="457200" y="1143000"/>
          <a:ext cx="8153400" cy="4460240"/>
        </p:xfrm>
        <a:graphic>
          <a:graphicData uri="http://schemas.openxmlformats.org/drawingml/2006/table">
            <a:tbl>
              <a:tblPr/>
              <a:tblGrid>
                <a:gridCol w="2032000"/>
                <a:gridCol w="2616200"/>
                <a:gridCol w="35052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OBJECTIFS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PRODUITS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ACTIVITES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Renforcer les capacités des structures et des agents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Capacité nationale renforcée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Equipement des structures collaboratrices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Formation des agents collaborateurs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Mise à disposition des outils de 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4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Organisation d’ateliers de mise à niveau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ea typeface="+mn-ea"/>
                          <a:cs typeface="Segoe UI" pitchFamily="34" charset="0"/>
                        </a:rPr>
                        <a:t>4</a:t>
                      </a: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ea typeface="+mn-ea"/>
                          <a:cs typeface="Segoe UI" pitchFamily="34" charset="0"/>
                        </a:rPr>
                        <a:t>. Rechercher des financements pour le suivi du réseau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Mise en place d’un budget permanent du suivi du CHM-CI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Identification de la contribution nationale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Recherche de financements extérieurs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. Recherche de financement national (secteur privé, etc.)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Segoe UI" pitchFamily="34" charset="0"/>
              </a:rPr>
              <a:t>Objectifs / PRODUITS / ACTIVITES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857884" y="6355699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  <a:tab pos="355600" algn="l"/>
              </a:tabLst>
            </a:pPr>
            <a:r>
              <a:rPr lang="fr-FR" sz="1100" b="1" dirty="0" smtClean="0">
                <a:latin typeface="Tempus Sans ITC" pitchFamily="82" charset="0"/>
              </a:rPr>
              <a:t>La biodiversité, c’est la vie</a:t>
            </a:r>
          </a:p>
          <a:p>
            <a:r>
              <a:rPr lang="fr-FR" sz="1100" b="1" dirty="0" smtClean="0">
                <a:latin typeface="Tempus Sans ITC" pitchFamily="82" charset="0"/>
              </a:rPr>
              <a:t>                      La biodiversité, c’est notre vie</a:t>
            </a:r>
            <a:endParaRPr lang="fr-FR" sz="1100" b="1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8596" y="2786058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LES REALISATIONS DU CHM IVOIRIEN ENTRE </a:t>
            </a:r>
            <a:r>
              <a:rPr lang="fr-FR" sz="2800" b="1" dirty="0" smtClean="0"/>
              <a:t>2012 </a:t>
            </a:r>
            <a:r>
              <a:rPr lang="fr-FR" sz="2800" b="1" dirty="0" smtClean="0"/>
              <a:t>- 2013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877</Words>
  <Application>Microsoft PowerPoint</Application>
  <PresentationFormat>Affichage à l'écran (4:3)</PresentationFormat>
  <Paragraphs>153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BAK</dc:creator>
  <cp:lastModifiedBy>user</cp:lastModifiedBy>
  <cp:revision>33</cp:revision>
  <dcterms:created xsi:type="dcterms:W3CDTF">2010-02-10T10:33:24Z</dcterms:created>
  <dcterms:modified xsi:type="dcterms:W3CDTF">2013-03-12T07:59:20Z</dcterms:modified>
</cp:coreProperties>
</file>